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6"/>
  </p:notesMasterIdLst>
  <p:sldIdLst>
    <p:sldId id="607" r:id="rId2"/>
    <p:sldId id="608" r:id="rId3"/>
    <p:sldId id="610" r:id="rId4"/>
    <p:sldId id="611" r:id="rId5"/>
    <p:sldId id="612" r:id="rId6"/>
    <p:sldId id="656" r:id="rId7"/>
    <p:sldId id="657" r:id="rId8"/>
    <p:sldId id="613" r:id="rId9"/>
    <p:sldId id="615" r:id="rId10"/>
    <p:sldId id="616" r:id="rId11"/>
    <p:sldId id="617" r:id="rId12"/>
    <p:sldId id="618" r:id="rId13"/>
    <p:sldId id="619" r:id="rId14"/>
    <p:sldId id="620" r:id="rId15"/>
    <p:sldId id="621" r:id="rId16"/>
    <p:sldId id="658" r:id="rId17"/>
    <p:sldId id="622" r:id="rId18"/>
    <p:sldId id="623" r:id="rId19"/>
    <p:sldId id="624" r:id="rId20"/>
    <p:sldId id="625" r:id="rId21"/>
    <p:sldId id="626" r:id="rId22"/>
    <p:sldId id="659" r:id="rId23"/>
    <p:sldId id="628" r:id="rId24"/>
    <p:sldId id="629" r:id="rId25"/>
    <p:sldId id="660" r:id="rId26"/>
    <p:sldId id="630" r:id="rId27"/>
    <p:sldId id="631" r:id="rId28"/>
    <p:sldId id="661" r:id="rId29"/>
    <p:sldId id="632" r:id="rId30"/>
    <p:sldId id="663" r:id="rId31"/>
    <p:sldId id="634" r:id="rId32"/>
    <p:sldId id="635" r:id="rId33"/>
    <p:sldId id="662" r:id="rId34"/>
    <p:sldId id="636" r:id="rId35"/>
    <p:sldId id="637" r:id="rId36"/>
    <p:sldId id="638" r:id="rId37"/>
    <p:sldId id="639" r:id="rId38"/>
    <p:sldId id="640" r:id="rId39"/>
    <p:sldId id="641" r:id="rId40"/>
    <p:sldId id="642" r:id="rId41"/>
    <p:sldId id="645" r:id="rId42"/>
    <p:sldId id="646" r:id="rId43"/>
    <p:sldId id="647" r:id="rId44"/>
    <p:sldId id="648" r:id="rId45"/>
    <p:sldId id="649" r:id="rId46"/>
    <p:sldId id="650" r:id="rId47"/>
    <p:sldId id="651" r:id="rId48"/>
    <p:sldId id="652" r:id="rId49"/>
    <p:sldId id="653" r:id="rId50"/>
    <p:sldId id="654" r:id="rId51"/>
    <p:sldId id="644" r:id="rId52"/>
    <p:sldId id="655" r:id="rId53"/>
    <p:sldId id="609" r:id="rId54"/>
    <p:sldId id="633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B1B"/>
    <a:srgbClr val="F62222"/>
    <a:srgbClr val="0432FF"/>
    <a:srgbClr val="00FA00"/>
    <a:srgbClr val="17385F"/>
    <a:srgbClr val="BC2922"/>
    <a:srgbClr val="950F05"/>
    <a:srgbClr val="F85A5A"/>
    <a:srgbClr val="F51111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89" autoAdjust="0"/>
    <p:restoredTop sz="95701" autoAdjust="0"/>
  </p:normalViewPr>
  <p:slideViewPr>
    <p:cSldViewPr>
      <p:cViewPr varScale="1">
        <p:scale>
          <a:sx n="131" d="100"/>
          <a:sy n="131" d="100"/>
        </p:scale>
        <p:origin x="207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11</a:t>
            </a:r>
            <a:r>
              <a:rPr lang="zh-TW" altLang="en-US" dirty="0"/>
              <a:t>章　資料處理及分析實作</a:t>
            </a:r>
          </a:p>
        </p:txBody>
      </p:sp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0FC5E-1DA7-494C-BC69-4501AC5D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資料處理：資料清理</a:t>
            </a:r>
            <a:r>
              <a:rPr lang="en-US" altLang="zh-TW" dirty="0"/>
              <a:t>(1/2)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03-1 </a:t>
            </a:r>
            <a:r>
              <a:rPr lang="zh-TW" altLang="en-US" b="0" dirty="0"/>
              <a:t>資料處理：資料清理</a:t>
            </a:r>
          </a:p>
          <a:p>
            <a:pPr marL="0" indent="1706563">
              <a:buNone/>
            </a:pPr>
            <a:r>
              <a:rPr lang="zh-TW" altLang="en-US" b="0" dirty="0"/>
              <a:t>刪除兩筆沒有資料的紀錄。</a:t>
            </a:r>
          </a:p>
          <a:p>
            <a:pPr marL="263525" indent="-263525" algn="l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刪除過年休假這</a:t>
            </a:r>
            <a:br>
              <a:rPr lang="en-US" altLang="zh-TW" sz="2800" b="0" dirty="0"/>
            </a:br>
            <a:r>
              <a:rPr lang="zh-TW" altLang="en-US" sz="2800" b="0" dirty="0"/>
              <a:t>兩筆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579E05-C8DE-2645-911F-EC8F328F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962" y="2667000"/>
            <a:ext cx="5148204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6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224B48-6989-4A47-8A03-F862EB08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資料處理：資料清理</a:t>
            </a:r>
            <a:r>
              <a:rPr lang="en-US" altLang="zh-TW" dirty="0"/>
              <a:t>(2/2)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並重新修改項次到第</a:t>
            </a:r>
            <a:r>
              <a:rPr lang="en-US" altLang="zh-TW" sz="2800" b="0" dirty="0"/>
              <a:t>16</a:t>
            </a:r>
            <a:r>
              <a:rPr lang="zh-TW" altLang="en-US" sz="2800" b="0" dirty="0"/>
              <a:t>次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91939B-B9F1-7443-BA0A-52046EF97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981200"/>
            <a:ext cx="803798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2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19F31D-7F45-5543-B5B8-E3EAEA1B0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531352" cy="818362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資料處理：由營業額算出打工薪水</a:t>
            </a:r>
            <a:r>
              <a:rPr lang="en-US" altLang="zh-TW" sz="3600" dirty="0"/>
              <a:t>(1/2)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03-2 </a:t>
            </a:r>
            <a:r>
              <a:rPr lang="zh-TW" altLang="en-US" b="0" dirty="0"/>
              <a:t>資料處理：由營業額算出打工薪水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在「</a:t>
            </a:r>
            <a:r>
              <a:rPr lang="en-US" altLang="zh-TW" sz="2800" b="0" dirty="0"/>
              <a:t>E3</a:t>
            </a:r>
            <a:r>
              <a:rPr lang="zh-TW" altLang="en-US" sz="2800" b="0" dirty="0"/>
              <a:t>」輸入</a:t>
            </a:r>
          </a:p>
          <a:p>
            <a:pPr marL="0" indent="0">
              <a:buNone/>
            </a:pPr>
            <a:r>
              <a:rPr lang="zh-TW" altLang="en-US" sz="2800" b="0" dirty="0"/>
              <a:t>「</a:t>
            </a:r>
            <a:r>
              <a:rPr lang="en-US" altLang="zh-TW" sz="2800" b="0" dirty="0"/>
              <a:t>=d3*0.05</a:t>
            </a:r>
            <a:r>
              <a:rPr lang="zh-TW" altLang="en-US" sz="2800" b="0" dirty="0"/>
              <a:t>」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5D81147-1B29-7E42-927A-961D3BE6D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173560"/>
            <a:ext cx="5414796" cy="46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01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EA748A-46F1-124D-9B90-E8733961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531352" cy="818362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資料處理：由營業額算出打工薪水</a:t>
            </a:r>
            <a:r>
              <a:rPr lang="en-US" altLang="zh-TW" sz="3600" dirty="0"/>
              <a:t>(2/2)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按下 </a:t>
            </a:r>
            <a:r>
              <a:rPr lang="en-US" altLang="zh-TW" sz="2800" b="0" dirty="0"/>
              <a:t>Enter </a:t>
            </a:r>
            <a:r>
              <a:rPr lang="zh-TW" altLang="en-US" sz="2800" b="0" dirty="0"/>
              <a:t>鍵後，得到</a:t>
            </a:r>
          </a:p>
          <a:p>
            <a:pPr marL="0" indent="0">
              <a:buNone/>
            </a:pPr>
            <a:r>
              <a:rPr lang="zh-TW" altLang="en-US" sz="2800" b="0" dirty="0"/>
              <a:t>「</a:t>
            </a:r>
            <a:r>
              <a:rPr lang="en-US" altLang="zh-TW" sz="2800" b="0" dirty="0"/>
              <a:t>179.4</a:t>
            </a:r>
            <a:r>
              <a:rPr lang="zh-TW" altLang="en-US" sz="2800" b="0" dirty="0"/>
              <a:t>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 </a:t>
            </a:r>
            <a:r>
              <a:rPr lang="zh-TW" altLang="en-US" sz="2800" b="0" dirty="0"/>
              <a:t>選取「減少小數位數」</a:t>
            </a:r>
          </a:p>
          <a:p>
            <a:pPr marL="0" indent="0">
              <a:buNone/>
            </a:pPr>
            <a:r>
              <a:rPr lang="zh-TW" altLang="en-US" sz="2800" b="0" dirty="0"/>
              <a:t>鈕，把儲存格</a:t>
            </a:r>
            <a:r>
              <a:rPr lang="en-US" altLang="zh-TW" sz="2800" b="0" dirty="0"/>
              <a:t>E3</a:t>
            </a:r>
            <a:r>
              <a:rPr lang="zh-TW" altLang="en-US" sz="2800" b="0" dirty="0"/>
              <a:t>的值</a:t>
            </a:r>
          </a:p>
          <a:p>
            <a:pPr marL="0" indent="0">
              <a:buNone/>
            </a:pPr>
            <a:r>
              <a:rPr lang="zh-TW" altLang="en-US" sz="2800" b="0" dirty="0"/>
              <a:t>改為整數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5487E3-1D56-C043-BA55-FE2EA269C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944" y="1412776"/>
            <a:ext cx="4613019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68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3FF257-F613-1C4F-9114-AB59B0AF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資料處理：累計薪水</a:t>
            </a:r>
            <a:r>
              <a:rPr lang="en-US" altLang="zh-TW" dirty="0"/>
              <a:t>(1/5)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03-3 </a:t>
            </a:r>
            <a:r>
              <a:rPr lang="zh-TW" altLang="en-US" b="0" dirty="0"/>
              <a:t>資料處理：累計薪水</a:t>
            </a:r>
            <a:endParaRPr lang="en-US" altLang="zh-TW" b="0" dirty="0"/>
          </a:p>
          <a:p>
            <a:pPr marL="0" indent="1706563" algn="l">
              <a:buNone/>
            </a:pPr>
            <a:r>
              <a:rPr lang="zh-TW" altLang="en-US" b="0" dirty="0"/>
              <a:t>由每次的薪水算出累計薪水。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點選「</a:t>
            </a:r>
            <a:r>
              <a:rPr lang="en-US" altLang="zh-TW" sz="2800" b="0" dirty="0"/>
              <a:t>E3</a:t>
            </a:r>
            <a:r>
              <a:rPr lang="zh-TW" altLang="en-US" sz="2800" b="0" dirty="0"/>
              <a:t>」，以拖曳</a:t>
            </a:r>
          </a:p>
          <a:p>
            <a:pPr marL="0" indent="0">
              <a:buNone/>
            </a:pPr>
            <a:r>
              <a:rPr lang="zh-TW" altLang="en-US" sz="2800" b="0" dirty="0"/>
              <a:t>填滿的方式向下拉，</a:t>
            </a:r>
          </a:p>
          <a:p>
            <a:pPr marL="0" indent="0">
              <a:buNone/>
            </a:pPr>
            <a:r>
              <a:rPr lang="zh-TW" altLang="en-US" sz="2800" b="0" dirty="0"/>
              <a:t>得到胖虎的薪水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33FACCF-246E-0D41-AC9B-B9D446800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50" y="2590800"/>
            <a:ext cx="466798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85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1E0D39-37A7-C043-A84C-A40943D8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資料處理：累計薪水</a:t>
            </a:r>
            <a:r>
              <a:rPr lang="en-US" altLang="zh-TW" dirty="0"/>
              <a:t>(2/5)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 </a:t>
            </a:r>
            <a:r>
              <a:rPr lang="zh-TW" altLang="en-US" sz="2800" b="0" dirty="0"/>
              <a:t>在儲存格「</a:t>
            </a:r>
            <a:r>
              <a:rPr lang="en-US" altLang="zh-TW" sz="2800" b="0" dirty="0"/>
              <a:t>F3</a:t>
            </a:r>
            <a:r>
              <a:rPr lang="zh-TW" altLang="en-US" sz="2800" b="0" dirty="0"/>
              <a:t>」輸入「</a:t>
            </a:r>
            <a:r>
              <a:rPr lang="en-US" altLang="zh-TW" sz="2800" b="0" dirty="0"/>
              <a:t>=e3</a:t>
            </a:r>
            <a:r>
              <a:rPr lang="zh-TW" altLang="en-US" sz="2800" b="0" dirty="0"/>
              <a:t>」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F2EC36-A8AC-6D46-B6DF-622D82CAB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81200"/>
            <a:ext cx="5616184" cy="479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33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資料處理：累計薪水</a:t>
            </a:r>
            <a:r>
              <a:rPr lang="en-US" altLang="zh-TW" dirty="0"/>
              <a:t>(3/5)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/>
              <a:t>3 </a:t>
            </a:r>
            <a:r>
              <a:rPr lang="zh-TW" altLang="en-US" sz="2800" b="0" dirty="0"/>
              <a:t>在儲存格「</a:t>
            </a:r>
            <a:r>
              <a:rPr lang="en-US" altLang="zh-TW" sz="2800" b="0" dirty="0"/>
              <a:t>F4</a:t>
            </a:r>
            <a:r>
              <a:rPr lang="zh-TW" altLang="en-US" sz="2800" b="0" dirty="0"/>
              <a:t>」輸入「</a:t>
            </a:r>
            <a:r>
              <a:rPr lang="en-US" altLang="zh-TW" sz="2800" b="0" dirty="0"/>
              <a:t>=e4+f3</a:t>
            </a:r>
            <a:r>
              <a:rPr lang="zh-TW" altLang="en-US" sz="2800" b="0" dirty="0"/>
              <a:t>」</a:t>
            </a:r>
            <a:endParaRPr lang="zh-TW" altLang="en-US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777546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685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4D498E-8F13-544E-A173-F4BF972F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資料處理：累計薪水</a:t>
            </a:r>
            <a:r>
              <a:rPr lang="en-US" altLang="zh-TW" dirty="0"/>
              <a:t>(4/5)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4</a:t>
            </a:r>
            <a:r>
              <a:rPr lang="en-US" altLang="zh-TW" sz="2800" dirty="0"/>
              <a:t> </a:t>
            </a:r>
            <a:r>
              <a:rPr lang="zh-TW" altLang="en-US" sz="2800" b="0" dirty="0"/>
              <a:t>點選「</a:t>
            </a:r>
            <a:r>
              <a:rPr lang="en-US" altLang="zh-TW" sz="2800" b="0" dirty="0"/>
              <a:t>F4</a:t>
            </a:r>
            <a:r>
              <a:rPr lang="zh-TW" altLang="en-US" sz="2800" b="0" dirty="0"/>
              <a:t>」，</a:t>
            </a:r>
            <a:br>
              <a:rPr lang="en-US" altLang="zh-TW" sz="2800" b="0" dirty="0"/>
            </a:br>
            <a:r>
              <a:rPr lang="zh-TW" altLang="en-US" sz="2800" b="0" dirty="0"/>
              <a:t>以拖曳填滿的方</a:t>
            </a:r>
            <a:br>
              <a:rPr lang="en-US" altLang="zh-TW" sz="2800" b="0" dirty="0"/>
            </a:br>
            <a:r>
              <a:rPr lang="zh-TW" altLang="en-US" sz="2800" b="0" dirty="0"/>
              <a:t>式向下拉，得到</a:t>
            </a:r>
            <a:br>
              <a:rPr lang="en-US" altLang="zh-TW" sz="2800" b="0" dirty="0"/>
            </a:br>
            <a:r>
              <a:rPr lang="zh-TW" altLang="en-US" sz="2800" b="0" dirty="0"/>
              <a:t>累計薪水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1FDBF1-C19C-FD43-8255-BB6C4E4E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524000"/>
            <a:ext cx="570256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98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39E593-5C41-FE43-AA19-1EAECFDF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資料處理：累計薪水</a:t>
            </a:r>
            <a:r>
              <a:rPr lang="en-US" altLang="zh-TW" dirty="0"/>
              <a:t>(5/5)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0" dirty="0"/>
              <a:t>計算結果如右圖。</a:t>
            </a:r>
          </a:p>
          <a:p>
            <a:pPr marL="0" indent="0" algn="l">
              <a:buNone/>
            </a:pPr>
            <a:r>
              <a:rPr lang="zh-TW" altLang="en-US" b="0" dirty="0"/>
              <a:t>可惜，目前胖虎</a:t>
            </a:r>
            <a:br>
              <a:rPr lang="en-US" altLang="zh-TW" b="0" dirty="0"/>
            </a:br>
            <a:r>
              <a:rPr lang="zh-TW" altLang="en-US" b="0" dirty="0"/>
              <a:t>累計的薪水只有</a:t>
            </a:r>
            <a:br>
              <a:rPr lang="en-US" altLang="zh-TW" b="0" dirty="0"/>
            </a:br>
            <a:r>
              <a:rPr lang="en-US" altLang="zh-TW" b="0" dirty="0"/>
              <a:t>2297</a:t>
            </a:r>
            <a:r>
              <a:rPr lang="zh-TW" altLang="en-US" b="0" dirty="0"/>
              <a:t>元，不到</a:t>
            </a:r>
          </a:p>
          <a:p>
            <a:pPr marL="0" indent="0">
              <a:buNone/>
            </a:pPr>
            <a:r>
              <a:rPr lang="en-US" altLang="zh-TW" b="0" dirty="0"/>
              <a:t>3000</a:t>
            </a:r>
            <a:r>
              <a:rPr lang="zh-TW" altLang="en-US" b="0" dirty="0"/>
              <a:t>元。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E2E1C1-507E-9943-AB6E-FCA1B291C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057400"/>
            <a:ext cx="5413549" cy="46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06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3E6D7F-0F32-B143-B355-0BD817C4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資料處理：視覺化圖表</a:t>
            </a:r>
            <a:r>
              <a:rPr lang="en-US" altLang="zh-TW" dirty="0"/>
              <a:t>(1/3)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03-4 </a:t>
            </a:r>
            <a:r>
              <a:rPr lang="zh-TW" altLang="en-US" b="0" dirty="0"/>
              <a:t>資料處理：視覺化圖表</a:t>
            </a:r>
          </a:p>
          <a:p>
            <a:pPr marL="1706563" indent="0">
              <a:buNone/>
            </a:pPr>
            <a:r>
              <a:rPr lang="zh-TW" altLang="en-US" b="0" dirty="0"/>
              <a:t>製作一份打工薪水的「折線圖」。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先選取「</a:t>
            </a:r>
            <a:r>
              <a:rPr lang="en-US" altLang="zh-TW" sz="2800" b="0" dirty="0"/>
              <a:t>A2:A18</a:t>
            </a:r>
            <a:r>
              <a:rPr lang="zh-TW" altLang="en-US" sz="2800" b="0" dirty="0"/>
              <a:t>」</a:t>
            </a:r>
          </a:p>
          <a:p>
            <a:pPr marL="263525" indent="-263525" algn="l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按著 </a:t>
            </a:r>
            <a:r>
              <a:rPr lang="en-US" altLang="zh-TW" sz="2800" b="0" dirty="0"/>
              <a:t>Ctrl </a:t>
            </a:r>
            <a:r>
              <a:rPr lang="zh-TW" altLang="en-US" sz="2800" b="0" dirty="0"/>
              <a:t>鍵，再</a:t>
            </a:r>
            <a:br>
              <a:rPr lang="en-US" altLang="zh-TW" sz="2800" b="0" dirty="0"/>
            </a:br>
            <a:r>
              <a:rPr lang="zh-TW" altLang="en-US" sz="2800" b="0" dirty="0"/>
              <a:t>選取「</a:t>
            </a:r>
            <a:r>
              <a:rPr lang="en-US" altLang="zh-TW" sz="2800" b="0" dirty="0"/>
              <a:t>E2:E18</a:t>
            </a:r>
            <a:r>
              <a:rPr lang="zh-TW" altLang="en-US" sz="2800" b="0" dirty="0"/>
              <a:t>」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9C14FE-BA51-AA4E-BA18-4D2A9EF60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844156"/>
            <a:ext cx="5192639" cy="382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17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11-1</a:t>
            </a:r>
            <a:r>
              <a:rPr lang="zh-TW" altLang="en-US" dirty="0"/>
              <a:t>　零用錢的預測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資料分析的「預測」是指觀察搜集到的資料，預測未來可能的狀況。</a:t>
            </a:r>
            <a:endParaRPr lang="en-US" altLang="zh-TW" dirty="0"/>
          </a:p>
          <a:p>
            <a:r>
              <a:rPr lang="zh-TW" altLang="en-US" dirty="0"/>
              <a:t>本節實作中，我們將把已發生的歷史數據轉化為「趨勢」，依趨勢進一步「預測」。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168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050FF-0047-FC4D-94B6-DFB720D8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資料處理：視覺化圖表</a:t>
            </a:r>
            <a:r>
              <a:rPr lang="en-US" altLang="zh-TW" dirty="0"/>
              <a:t>(2/3)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選取「插入」功能表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4</a:t>
            </a:r>
            <a:r>
              <a:rPr lang="en-US" altLang="zh-TW" sz="2800" dirty="0"/>
              <a:t> </a:t>
            </a:r>
            <a:r>
              <a:rPr lang="zh-TW" altLang="en-US" sz="2800" b="0" dirty="0"/>
              <a:t>選「圖表」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5</a:t>
            </a:r>
            <a:r>
              <a:rPr lang="en-US" altLang="zh-TW" sz="2800" dirty="0"/>
              <a:t> </a:t>
            </a:r>
            <a:r>
              <a:rPr lang="zh-TW" altLang="en-US" sz="2800" b="0" dirty="0"/>
              <a:t>選擇「折線圖」</a:t>
            </a:r>
            <a:endParaRPr lang="zh-TW" alt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779" y="2049544"/>
            <a:ext cx="5686188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0234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914B6F-936D-C040-A5CC-D37BF816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資料處理：視覺化圖表</a:t>
            </a:r>
            <a:r>
              <a:rPr lang="en-US" altLang="zh-TW" dirty="0"/>
              <a:t>(3/3)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6 </a:t>
            </a:r>
            <a:r>
              <a:rPr lang="zh-TW" altLang="en-US" sz="2800" b="0" dirty="0"/>
              <a:t>「項次」應該做為水平軸（</a:t>
            </a:r>
            <a:r>
              <a:rPr lang="en-US" altLang="zh-TW" sz="2800" b="0" dirty="0"/>
              <a:t>X</a:t>
            </a:r>
            <a:r>
              <a:rPr lang="zh-TW" altLang="en-US" sz="2800" b="0" dirty="0"/>
              <a:t>軸）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7</a:t>
            </a:r>
            <a:r>
              <a:rPr lang="en-US" altLang="zh-TW" sz="2800" dirty="0"/>
              <a:t> </a:t>
            </a:r>
            <a:r>
              <a:rPr lang="zh-TW" altLang="en-US" sz="2800" b="0" dirty="0"/>
              <a:t>所以勾選「使用</a:t>
            </a:r>
            <a:r>
              <a:rPr lang="en-US" altLang="zh-TW" sz="2800" b="0" dirty="0"/>
              <a:t>A</a:t>
            </a:r>
            <a:r>
              <a:rPr lang="zh-TW" altLang="en-US" sz="2800" b="0" dirty="0"/>
              <a:t>欄做為標籤」</a:t>
            </a:r>
          </a:p>
          <a:p>
            <a:pPr marL="0" indent="0" algn="l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8</a:t>
            </a:r>
            <a:r>
              <a:rPr lang="en-US" altLang="zh-TW" sz="2800" dirty="0"/>
              <a:t> </a:t>
            </a:r>
            <a:r>
              <a:rPr lang="zh-TW" altLang="en-US" sz="2800" b="0" dirty="0"/>
              <a:t>得到薪水的</a:t>
            </a:r>
            <a:br>
              <a:rPr lang="en-US" altLang="zh-TW" sz="2800" b="0" dirty="0"/>
            </a:br>
            <a:r>
              <a:rPr lang="zh-TW" altLang="en-US" sz="2800" b="0" dirty="0"/>
              <a:t>折線圖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62200"/>
            <a:ext cx="62103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2265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資料分析：是否已湊足</a:t>
            </a:r>
            <a:r>
              <a:rPr lang="en-US" altLang="zh-TW" dirty="0"/>
              <a:t>3000</a:t>
            </a:r>
            <a:r>
              <a:rPr lang="zh-TW" altLang="en-US" dirty="0"/>
              <a:t>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Step 04-1 </a:t>
            </a:r>
            <a:r>
              <a:rPr lang="zh-TW" altLang="en-US" sz="2400" b="0" dirty="0"/>
              <a:t>資料分析：是否已湊足</a:t>
            </a:r>
            <a:r>
              <a:rPr lang="en-US" altLang="zh-TW" sz="2400" b="0" dirty="0"/>
              <a:t>3000</a:t>
            </a:r>
            <a:r>
              <a:rPr lang="zh-TW" altLang="en-US" sz="2400" b="0" dirty="0"/>
              <a:t>元</a:t>
            </a:r>
          </a:p>
          <a:p>
            <a:pPr marL="0" indent="0">
              <a:buNone/>
            </a:pPr>
            <a:r>
              <a:rPr lang="zh-TW" altLang="en-US" sz="2400" b="0" dirty="0"/>
              <a:t>在圖表上加上「趨勢線」，觀察胖虎薪水的變化趨勢。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38400"/>
            <a:ext cx="691515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677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1D719-9C7E-FB40-AA93-2FF260AE2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531352" cy="818362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資料分析：預測還要打工多少次</a:t>
            </a:r>
            <a:r>
              <a:rPr lang="en-US" altLang="zh-TW" dirty="0"/>
              <a:t>(1/2)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62222"/>
                </a:solidFill>
              </a:rPr>
              <a:t>Step 04-2 </a:t>
            </a:r>
            <a:r>
              <a:rPr lang="zh-TW" altLang="en-US" sz="2800" b="0" dirty="0"/>
              <a:t>資料分析：預測還要打工多少次</a:t>
            </a:r>
          </a:p>
          <a:p>
            <a:pPr marL="0" indent="0">
              <a:buNone/>
            </a:pPr>
            <a:r>
              <a:rPr lang="zh-TW" altLang="en-US" sz="2800" b="0" dirty="0"/>
              <a:t>以求出的「趨勢線方程式」（即「</a:t>
            </a:r>
            <a:r>
              <a:rPr lang="en-US" altLang="zh-TW" sz="2800" b="0" dirty="0"/>
              <a:t>-1.36x+155</a:t>
            </a:r>
            <a:r>
              <a:rPr lang="zh-TW" altLang="en-US" sz="2800" b="0" dirty="0"/>
              <a:t>」）做預測。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38012B-2B00-764F-83EE-4278F7914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85" y="2971800"/>
            <a:ext cx="8219477" cy="377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1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86FD2F-134F-C34A-AB0B-91997F3DA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531352" cy="818362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資料分析：預測還要打工多少次</a:t>
            </a:r>
            <a:r>
              <a:rPr lang="en-US" altLang="zh-TW" dirty="0"/>
              <a:t>(2/2)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 algn="l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4</a:t>
            </a:r>
            <a:r>
              <a:rPr lang="en-US" altLang="zh-TW" sz="2400" dirty="0"/>
              <a:t> </a:t>
            </a:r>
            <a:r>
              <a:rPr lang="zh-TW" altLang="en-US" sz="2400" b="0" dirty="0"/>
              <a:t>以拖曳填滿把</a:t>
            </a:r>
            <a:br>
              <a:rPr lang="en-US" altLang="zh-TW" sz="2400" b="0" dirty="0"/>
            </a:br>
            <a:r>
              <a:rPr lang="zh-TW" altLang="en-US" sz="2400" b="0" dirty="0"/>
              <a:t>「</a:t>
            </a:r>
            <a:r>
              <a:rPr lang="en-US" altLang="zh-TW" sz="2400" b="0" dirty="0"/>
              <a:t>E19</a:t>
            </a:r>
            <a:r>
              <a:rPr lang="zh-TW" altLang="en-US" sz="2400" b="0" dirty="0"/>
              <a:t>」複製到</a:t>
            </a:r>
            <a:br>
              <a:rPr lang="en-US" altLang="zh-TW" sz="2400" b="0" dirty="0"/>
            </a:br>
            <a:r>
              <a:rPr lang="zh-TW" altLang="en-US" sz="2400" b="0" dirty="0"/>
              <a:t>「</a:t>
            </a:r>
            <a:r>
              <a:rPr lang="en-US" altLang="zh-TW" sz="2400" b="0" dirty="0"/>
              <a:t>E20:E24</a:t>
            </a:r>
            <a:r>
              <a:rPr lang="zh-TW" altLang="en-US" sz="2400" b="0" dirty="0"/>
              <a:t>」</a:t>
            </a:r>
          </a:p>
          <a:p>
            <a:pPr marL="0" indent="0" algn="l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5</a:t>
            </a:r>
            <a:r>
              <a:rPr lang="en-US" altLang="zh-TW" sz="2400" dirty="0"/>
              <a:t> </a:t>
            </a:r>
            <a:r>
              <a:rPr lang="zh-TW" altLang="en-US" sz="2400" b="0" dirty="0"/>
              <a:t>以拖曳填滿把</a:t>
            </a:r>
            <a:br>
              <a:rPr lang="en-US" altLang="zh-TW" sz="2400" b="0" dirty="0"/>
            </a:br>
            <a:r>
              <a:rPr lang="zh-TW" altLang="en-US" sz="2400" b="0" dirty="0"/>
              <a:t>「</a:t>
            </a:r>
            <a:r>
              <a:rPr lang="en-US" altLang="zh-TW" sz="2400" b="0" dirty="0"/>
              <a:t>F18</a:t>
            </a:r>
            <a:r>
              <a:rPr lang="zh-TW" altLang="en-US" sz="2400" b="0" dirty="0"/>
              <a:t>」複製到</a:t>
            </a:r>
            <a:br>
              <a:rPr lang="en-US" altLang="zh-TW" sz="2400" b="0" dirty="0"/>
            </a:br>
            <a:r>
              <a:rPr lang="zh-TW" altLang="en-US" sz="2400" b="0" dirty="0"/>
              <a:t>「</a:t>
            </a:r>
            <a:r>
              <a:rPr lang="en-US" altLang="zh-TW" sz="2400" b="0" dirty="0"/>
              <a:t>F19:F24</a:t>
            </a:r>
            <a:r>
              <a:rPr lang="zh-TW" altLang="en-US" sz="2400" b="0" dirty="0"/>
              <a:t>」</a:t>
            </a:r>
            <a:endParaRPr lang="en-US" altLang="zh-TW" sz="2400" b="0" dirty="0"/>
          </a:p>
          <a:p>
            <a:pPr marL="0" indent="0">
              <a:buNone/>
            </a:pPr>
            <a:endParaRPr lang="en-US" altLang="zh-TW" sz="2400" b="0" dirty="0"/>
          </a:p>
          <a:p>
            <a:pPr marL="0" indent="0">
              <a:buNone/>
            </a:pPr>
            <a:endParaRPr lang="en-US" altLang="zh-TW" sz="2400" b="0" dirty="0"/>
          </a:p>
          <a:p>
            <a:pPr marL="0" indent="0">
              <a:buNone/>
            </a:pPr>
            <a:endParaRPr lang="en-US" altLang="zh-TW" sz="2400" b="0" dirty="0"/>
          </a:p>
          <a:p>
            <a:pPr marL="0" indent="0">
              <a:buNone/>
            </a:pPr>
            <a:endParaRPr lang="en-US" altLang="zh-TW" sz="2400" b="0" dirty="0"/>
          </a:p>
          <a:p>
            <a:r>
              <a:rPr lang="zh-TW" altLang="en-US" sz="2400" b="0" dirty="0"/>
              <a:t>終於看出再打工</a:t>
            </a:r>
            <a:r>
              <a:rPr lang="en-US" altLang="zh-TW" sz="2400" b="0" dirty="0"/>
              <a:t>6</a:t>
            </a:r>
            <a:r>
              <a:rPr lang="zh-TW" altLang="en-US" sz="2400" b="0" dirty="0"/>
              <a:t>次，胖虎才能達到目標。</a:t>
            </a: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1328B8B-F921-B240-8E61-08ED3D1F4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546" y="1524000"/>
            <a:ext cx="616350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70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DB2198-55E9-2B4D-A43B-C41CD1E9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資料分析：有何新的發現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04-3 </a:t>
            </a:r>
            <a:r>
              <a:rPr lang="zh-TW" altLang="en-US" b="0" dirty="0"/>
              <a:t>資料分析：有何新的發現</a:t>
            </a:r>
          </a:p>
          <a:p>
            <a:pPr marL="0" indent="0">
              <a:buNone/>
            </a:pP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603BD6-7BD9-7843-B19D-23DDE8DC4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81200"/>
            <a:ext cx="7383248" cy="479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04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DB2198-55E9-2B4D-A43B-C41CD1E9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資料分析：有何新的發現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04-3 </a:t>
            </a:r>
            <a:r>
              <a:rPr lang="zh-TW" altLang="en-US" b="0" dirty="0"/>
              <a:t>資料分析：有何新的發現</a:t>
            </a:r>
          </a:p>
          <a:p>
            <a:pPr marL="0" indent="0">
              <a:buNone/>
            </a:pPr>
            <a:r>
              <a:rPr lang="zh-TW" altLang="en-US" sz="2800" b="0" dirty="0">
                <a:solidFill>
                  <a:srgbClr val="0432FF"/>
                </a:solidFill>
              </a:rPr>
              <a:t>新發現</a:t>
            </a:r>
            <a:r>
              <a:rPr lang="en-US" altLang="zh-TW" sz="2800" b="0" dirty="0">
                <a:solidFill>
                  <a:srgbClr val="0432FF"/>
                </a:solidFill>
              </a:rPr>
              <a:t>1</a:t>
            </a:r>
            <a:r>
              <a:rPr lang="zh-TW" altLang="en-US" sz="2800" b="0" dirty="0">
                <a:solidFill>
                  <a:srgbClr val="0432FF"/>
                </a:solidFill>
              </a:rPr>
              <a:t>：</a:t>
            </a:r>
            <a:r>
              <a:rPr lang="zh-TW" altLang="en-US" sz="2800" b="0" dirty="0"/>
              <a:t>由紅色趨勢線可看出，業績有下滑的趨勢，胖虎是不是有「職業怠惰」呢？</a:t>
            </a:r>
          </a:p>
          <a:p>
            <a:pPr marL="0" indent="0">
              <a:buNone/>
            </a:pPr>
            <a:r>
              <a:rPr lang="zh-TW" altLang="en-US" sz="2800" b="0" dirty="0">
                <a:solidFill>
                  <a:srgbClr val="0432FF"/>
                </a:solidFill>
              </a:rPr>
              <a:t>新發現</a:t>
            </a:r>
            <a:r>
              <a:rPr lang="en-US" altLang="zh-TW" sz="2800" b="0" dirty="0">
                <a:solidFill>
                  <a:srgbClr val="0432FF"/>
                </a:solidFill>
              </a:rPr>
              <a:t>2</a:t>
            </a:r>
            <a:r>
              <a:rPr lang="zh-TW" altLang="en-US" sz="2800" b="0" dirty="0">
                <a:solidFill>
                  <a:srgbClr val="0432FF"/>
                </a:solidFill>
              </a:rPr>
              <a:t>：</a:t>
            </a:r>
            <a:r>
              <a:rPr lang="zh-TW" altLang="en-US" sz="2800" b="0" dirty="0"/>
              <a:t>由藍色鋸齒狀的折線，可看出週日的薪水普遍低於週六，為何週六的生意比週日好？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30655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AD672E-ECCE-214D-9ECF-F73B074A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採取行動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05 </a:t>
            </a:r>
            <a:r>
              <a:rPr lang="zh-TW" altLang="en-US" b="0" dirty="0"/>
              <a:t>採取行動：可採取什麼行動讓目標儘快達成</a:t>
            </a:r>
          </a:p>
          <a:p>
            <a:pPr marL="0" indent="0">
              <a:buNone/>
            </a:pPr>
            <a:r>
              <a:rPr lang="zh-TW" altLang="en-US" b="0" dirty="0">
                <a:solidFill>
                  <a:srgbClr val="0432FF"/>
                </a:solidFill>
              </a:rPr>
              <a:t>資料分析結果為：</a:t>
            </a:r>
          </a:p>
          <a:p>
            <a:pPr marL="0" indent="0">
              <a:buNone/>
            </a:pPr>
            <a:r>
              <a:rPr lang="en-US" altLang="zh-TW" b="0" dirty="0"/>
              <a:t>1. </a:t>
            </a:r>
            <a:r>
              <a:rPr lang="zh-TW" altLang="en-US" b="0" dirty="0"/>
              <a:t>目前薪資累計總額為</a:t>
            </a:r>
            <a:r>
              <a:rPr lang="en-US" altLang="zh-TW" b="0" dirty="0"/>
              <a:t>2297</a:t>
            </a:r>
            <a:r>
              <a:rPr lang="zh-TW" altLang="en-US" b="0" dirty="0"/>
              <a:t>元，尚未達標。</a:t>
            </a:r>
          </a:p>
          <a:p>
            <a:pPr marL="0" indent="0">
              <a:buNone/>
            </a:pPr>
            <a:r>
              <a:rPr lang="en-US" altLang="zh-TW" b="0" dirty="0"/>
              <a:t>2. </a:t>
            </a:r>
            <a:r>
              <a:rPr lang="zh-TW" altLang="en-US" b="0" dirty="0"/>
              <a:t>預測還要工作</a:t>
            </a:r>
            <a:r>
              <a:rPr lang="en-US" altLang="zh-TW" b="0" dirty="0"/>
              <a:t>6</a:t>
            </a:r>
            <a:r>
              <a:rPr lang="zh-TW" altLang="en-US" b="0" dirty="0"/>
              <a:t>次。</a:t>
            </a:r>
          </a:p>
          <a:p>
            <a:pPr marL="0" indent="0">
              <a:buNone/>
            </a:pPr>
            <a:r>
              <a:rPr lang="en-US" altLang="zh-TW" b="0" dirty="0"/>
              <a:t>3. </a:t>
            </a:r>
            <a:r>
              <a:rPr lang="zh-TW" altLang="en-US" b="0" dirty="0"/>
              <a:t>新發現</a:t>
            </a:r>
            <a:r>
              <a:rPr lang="en-US" altLang="zh-TW" b="0" dirty="0"/>
              <a:t>1</a:t>
            </a:r>
            <a:r>
              <a:rPr lang="zh-TW" altLang="en-US" b="0" dirty="0"/>
              <a:t>：由趨勢線可看出業績下滑，胖虎是不是有「職業怠惰」呢？</a:t>
            </a:r>
          </a:p>
          <a:p>
            <a:pPr marL="0" indent="0">
              <a:buNone/>
            </a:pPr>
            <a:r>
              <a:rPr lang="en-US" altLang="zh-TW" b="0" dirty="0"/>
              <a:t>4. </a:t>
            </a:r>
            <a:r>
              <a:rPr lang="zh-TW" altLang="en-US" b="0" dirty="0"/>
              <a:t>新發現</a:t>
            </a:r>
            <a:r>
              <a:rPr lang="en-US" altLang="zh-TW" b="0" dirty="0"/>
              <a:t>2</a:t>
            </a:r>
            <a:r>
              <a:rPr lang="zh-TW" altLang="en-US" b="0" dirty="0"/>
              <a:t>：為何週六的生意比週日好呢？</a:t>
            </a:r>
          </a:p>
          <a:p>
            <a:pPr marL="0" indent="0">
              <a:buNone/>
            </a:pPr>
            <a:r>
              <a:rPr lang="zh-TW" altLang="en-US" b="0" dirty="0"/>
              <a:t>　</a:t>
            </a:r>
            <a:r>
              <a:rPr lang="en-US" altLang="zh-TW" b="0" dirty="0"/>
              <a:t>- </a:t>
            </a:r>
            <a:r>
              <a:rPr lang="zh-TW" altLang="en-US" b="0" dirty="0"/>
              <a:t>隔天要上學，週日下午心情不好，胖虎經常擺臭臉。</a:t>
            </a:r>
          </a:p>
        </p:txBody>
      </p:sp>
    </p:spTree>
    <p:extLst>
      <p:ext uri="{BB962C8B-B14F-4D97-AF65-F5344CB8AC3E}">
        <p14:creationId xmlns:p14="http://schemas.microsoft.com/office/powerpoint/2010/main" val="2356763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AD672E-ECCE-214D-9ECF-F73B074A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採取行動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000" dirty="0">
                <a:solidFill>
                  <a:srgbClr val="F62222"/>
                </a:solidFill>
              </a:rPr>
              <a:t>Step 05 </a:t>
            </a:r>
            <a:r>
              <a:rPr lang="zh-TW" altLang="en-US" sz="3000" b="0" dirty="0"/>
              <a:t>採取行動：可採取什麼行動讓目標儘快達成</a:t>
            </a:r>
          </a:p>
          <a:p>
            <a:pPr marL="0" indent="0">
              <a:buNone/>
            </a:pPr>
            <a:r>
              <a:rPr lang="zh-TW" altLang="en-US" sz="3000" b="0" dirty="0"/>
              <a:t>採取行動：</a:t>
            </a:r>
          </a:p>
          <a:p>
            <a:pPr marL="0" indent="0">
              <a:buNone/>
            </a:pPr>
            <a:r>
              <a:rPr lang="en-US" altLang="zh-TW" sz="3000" b="0" dirty="0"/>
              <a:t>1. </a:t>
            </a:r>
            <a:r>
              <a:rPr lang="zh-TW" altLang="en-US" sz="3000" b="0" dirty="0"/>
              <a:t>接下來該採取什麼行動才能儘快達成目標呢？</a:t>
            </a:r>
          </a:p>
          <a:p>
            <a:pPr marL="0" indent="0">
              <a:buNone/>
            </a:pPr>
            <a:r>
              <a:rPr lang="en-US" altLang="zh-TW" sz="3000" b="0" dirty="0"/>
              <a:t>2. </a:t>
            </a:r>
            <a:r>
              <a:rPr lang="zh-TW" altLang="en-US" sz="3000" b="0" dirty="0"/>
              <a:t>如果你是胖虎媽媽，該如何提振胖虎的士氣呢？</a:t>
            </a:r>
            <a:endParaRPr lang="zh-TW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937653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D8B852-9E45-0A4E-82B9-AD7B64059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1A77AF8-7433-7C44-9B85-BCDECA69DC0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60593" y="1412875"/>
            <a:ext cx="5457763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8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D3D53-52FA-1F43-A4BE-C028BF90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試算表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D6D99FB-294E-7544-8824-CC27C820325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95461"/>
            <a:ext cx="8153400" cy="405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28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8379F1-B5B9-9C4B-9854-21AD7912F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98B4CF-EDBC-BC4D-8D35-B20AFEE61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7" y="3243"/>
            <a:ext cx="8541187" cy="6504645"/>
          </a:xfrm>
          <a:prstGeom prst="rect">
            <a:avLst/>
          </a:prstGeom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id="{23759C46-6B19-0F4B-85BB-772650975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828800"/>
            <a:ext cx="13869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>
                <a:solidFill>
                  <a:srgbClr val="EB1B1B"/>
                </a:solidFill>
              </a:rPr>
              <a:t>y=2.2*x+82.6</a:t>
            </a:r>
            <a:r>
              <a:rPr lang="zh-TW" altLang="zh-TW" sz="1400" dirty="0">
                <a:solidFill>
                  <a:srgbClr val="EB1B1B"/>
                </a:solidFill>
              </a:rPr>
              <a:t> </a:t>
            </a:r>
            <a:endParaRPr lang="en-US" altLang="zh-TW" sz="1400" dirty="0">
              <a:solidFill>
                <a:srgbClr val="EB1B1B"/>
              </a:solidFill>
              <a:ea typeface="標楷體" panose="02010601000101010101" pitchFamily="2" charset="-120"/>
            </a:endParaRPr>
          </a:p>
        </p:txBody>
      </p:sp>
      <p:sp>
        <p:nvSpPr>
          <p:cNvPr id="6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B20398F-31B5-2749-ADEF-08D09A459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908" y="1831725"/>
            <a:ext cx="1218245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id="{98BF67D7-0561-C748-BDE6-873BAB920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331871"/>
            <a:ext cx="4988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95.8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C19C10C-EF33-9E43-A68F-F72445C5F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83" y="228600"/>
            <a:ext cx="594317" cy="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8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240A3B-EA07-8447-88FD-0C0BB6DA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※11-2</a:t>
            </a:r>
            <a:r>
              <a:rPr lang="zh-TW" altLang="en-US" dirty="0"/>
              <a:t>　開放資料的取得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8CF704-6099-ED49-B609-B2FDC806A01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手動下載以及網路爬蟲</a:t>
            </a:r>
            <a:endParaRPr lang="en-US" altLang="zh-TW" dirty="0"/>
          </a:p>
          <a:p>
            <a:pPr lvl="1"/>
            <a:r>
              <a:rPr lang="zh-TW" altLang="en-US" dirty="0"/>
              <a:t>從開放平台</a:t>
            </a:r>
            <a:endParaRPr lang="en-US" altLang="zh-TW" dirty="0"/>
          </a:p>
          <a:p>
            <a:pPr lvl="1"/>
            <a:r>
              <a:rPr lang="zh-TW" altLang="en-US" dirty="0"/>
              <a:t>從網頁</a:t>
            </a:r>
            <a:endParaRPr lang="en-US" altLang="zh-TW" dirty="0"/>
          </a:p>
          <a:p>
            <a:r>
              <a:rPr lang="zh-TW" altLang="en-US" dirty="0"/>
              <a:t>資料格式：常是</a:t>
            </a:r>
            <a:r>
              <a:rPr lang="en" altLang="zh-TW" dirty="0"/>
              <a:t>CSV</a:t>
            </a:r>
            <a:r>
              <a:rPr lang="zh-TW" altLang="en-US" dirty="0"/>
              <a:t>或</a:t>
            </a:r>
            <a:r>
              <a:rPr lang="en" altLang="zh-TW" dirty="0"/>
              <a:t>JSON</a:t>
            </a:r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107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7889B-6E77-944F-BF28-F80D2F2C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11-2-1</a:t>
            </a:r>
            <a:r>
              <a:rPr lang="zh-TW" altLang="en-US" dirty="0"/>
              <a:t>　手動下載－實例演練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0" dirty="0"/>
              <a:t>我們示範下載「臺北市住宅竊盜點位資訊」的開放資料，而下載的</a:t>
            </a:r>
            <a:r>
              <a:rPr lang="en-US" altLang="zh-TW" b="0" dirty="0"/>
              <a:t>CSV</a:t>
            </a:r>
            <a:r>
              <a:rPr lang="zh-TW" altLang="en-US" b="0" dirty="0"/>
              <a:t>檔以記事本打開後會如圖</a:t>
            </a:r>
            <a:r>
              <a:rPr lang="en-US" altLang="zh-TW" b="0" dirty="0"/>
              <a:t>11-4</a:t>
            </a:r>
            <a:r>
              <a:rPr lang="zh-TW" altLang="en-US" b="0" dirty="0"/>
              <a:t>：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37" y="3048000"/>
            <a:ext cx="61245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403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11-2-1</a:t>
            </a:r>
            <a:r>
              <a:rPr lang="zh-TW" altLang="en-US" dirty="0"/>
              <a:t>　手動下載－實例演練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800" b="0" dirty="0"/>
              <a:t>如果我們又打算進一步做資料處理及分析，可以先將下載的</a:t>
            </a:r>
            <a:r>
              <a:rPr lang="en-US" altLang="zh-TW" sz="2800" b="0" dirty="0"/>
              <a:t>CSV</a:t>
            </a:r>
            <a:r>
              <a:rPr lang="zh-TW" altLang="en-US" sz="2800" b="0" dirty="0"/>
              <a:t>檔匯入試算表軟體（如圖</a:t>
            </a:r>
            <a:r>
              <a:rPr lang="en-US" altLang="zh-TW" sz="2800" b="0" dirty="0"/>
              <a:t>11-5</a:t>
            </a:r>
            <a:r>
              <a:rPr lang="zh-TW" altLang="en-US" sz="2800" b="0" dirty="0"/>
              <a:t>）。</a:t>
            </a:r>
            <a:endParaRPr lang="zh-TW" alt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86000"/>
            <a:ext cx="5723164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962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F96EA-2D1A-3240-B72F-B538CCF9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從開放平台下載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01 </a:t>
            </a:r>
            <a:r>
              <a:rPr lang="zh-TW" altLang="en-US" b="0" dirty="0"/>
              <a:t>下載</a:t>
            </a:r>
          </a:p>
          <a:p>
            <a:pPr marL="0" indent="0">
              <a:buNone/>
            </a:pPr>
            <a:r>
              <a:rPr lang="zh-TW" altLang="en-US" b="0" dirty="0"/>
              <a:t>搜尋關鍵字「臺北市住宅竊盜點位資訊」，來到「臺北市政府資料開放平台」。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1</a:t>
            </a:r>
            <a:r>
              <a:rPr lang="en-US" altLang="zh-TW" dirty="0"/>
              <a:t> </a:t>
            </a:r>
            <a:r>
              <a:rPr lang="zh-TW" altLang="en-US" sz="2800" b="0" dirty="0"/>
              <a:t>選取「使用資料 </a:t>
            </a:r>
            <a:r>
              <a:rPr lang="en-US" altLang="zh-TW" sz="2800" b="0" dirty="0"/>
              <a:t>/</a:t>
            </a:r>
            <a:r>
              <a:rPr lang="zh-TW" altLang="en-US" sz="2800" b="0" dirty="0"/>
              <a:t>下載」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 </a:t>
            </a:r>
            <a:r>
              <a:rPr lang="zh-TW" altLang="en-US" sz="2800" b="0" dirty="0"/>
              <a:t>儲存檔案</a:t>
            </a:r>
            <a:endParaRPr lang="zh-TW" alt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095812"/>
            <a:ext cx="4314825" cy="360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535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4FDB5-249C-6B4B-86DD-C66654B6E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匯入資料到試算表</a:t>
            </a:r>
            <a:r>
              <a:rPr kumimoji="1" lang="en-US" altLang="zh-TW" dirty="0"/>
              <a:t>(1/2)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62222"/>
                </a:solidFill>
              </a:rPr>
              <a:t>Step 02 </a:t>
            </a:r>
            <a:r>
              <a:rPr lang="zh-TW" altLang="en-US" sz="2800" b="0" dirty="0"/>
              <a:t>匯入</a:t>
            </a:r>
          </a:p>
          <a:p>
            <a:pPr marL="0" indent="0">
              <a:buNone/>
            </a:pPr>
            <a:r>
              <a:rPr lang="zh-TW" altLang="en-US" sz="2800" b="0" dirty="0"/>
              <a:t>將下載的開放資料檔案匯入</a:t>
            </a:r>
            <a:r>
              <a:rPr lang="en-US" altLang="zh-TW" sz="2800" b="0" dirty="0"/>
              <a:t>Google</a:t>
            </a:r>
            <a:r>
              <a:rPr lang="zh-TW" altLang="en-US" sz="2800" b="0" dirty="0"/>
              <a:t>試算表。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1</a:t>
            </a:r>
            <a:r>
              <a:rPr lang="en-US" altLang="zh-TW" sz="2400" dirty="0"/>
              <a:t> </a:t>
            </a:r>
            <a:r>
              <a:rPr lang="zh-TW" altLang="en-US" sz="2400" b="0" dirty="0"/>
              <a:t>在</a:t>
            </a:r>
            <a:r>
              <a:rPr lang="en-US" altLang="zh-TW" sz="2400" b="0" dirty="0"/>
              <a:t>Google</a:t>
            </a:r>
            <a:r>
              <a:rPr lang="zh-TW" altLang="en-US" sz="2400" b="0" dirty="0"/>
              <a:t>雲端硬碟新增</a:t>
            </a:r>
            <a:r>
              <a:rPr lang="en-US" altLang="zh-TW" sz="2400" b="0" dirty="0"/>
              <a:t>Google</a:t>
            </a:r>
            <a:r>
              <a:rPr lang="zh-TW" altLang="en-US" sz="2400" b="0" dirty="0"/>
              <a:t>試算表</a:t>
            </a:r>
          </a:p>
          <a:p>
            <a:pPr marL="0" indent="0" algn="l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2</a:t>
            </a:r>
            <a:r>
              <a:rPr lang="en-US" altLang="zh-TW" sz="2400" dirty="0"/>
              <a:t> </a:t>
            </a:r>
            <a:r>
              <a:rPr lang="zh-TW" altLang="en-US" sz="2400" b="0" dirty="0"/>
              <a:t>選取功能表「檔案 </a:t>
            </a:r>
            <a:r>
              <a:rPr lang="en-US" altLang="zh-TW" sz="2400" b="0" dirty="0"/>
              <a:t>/</a:t>
            </a:r>
            <a:br>
              <a:rPr lang="en-US" altLang="zh-TW" sz="2400" b="0" dirty="0"/>
            </a:br>
            <a:r>
              <a:rPr lang="en-US" altLang="zh-TW" sz="2400" b="0" dirty="0"/>
              <a:t> </a:t>
            </a:r>
            <a:r>
              <a:rPr lang="zh-TW" altLang="en-US" sz="2400" b="0" dirty="0"/>
              <a:t>匯入」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3</a:t>
            </a:r>
            <a:r>
              <a:rPr lang="en-US" altLang="zh-TW" sz="2400" dirty="0"/>
              <a:t> </a:t>
            </a:r>
            <a:r>
              <a:rPr lang="zh-TW" altLang="en-US" sz="2400" b="0" dirty="0"/>
              <a:t>上傳剛才下載的檔案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4</a:t>
            </a:r>
            <a:r>
              <a:rPr lang="en-US" altLang="zh-TW" sz="2400" dirty="0"/>
              <a:t> </a:t>
            </a:r>
            <a:r>
              <a:rPr lang="zh-TW" altLang="en-US" sz="2400" b="0" dirty="0"/>
              <a:t>選取「匯入資料」</a:t>
            </a:r>
            <a:endParaRPr lang="zh-TW" alt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215" y="2971800"/>
            <a:ext cx="5291959" cy="3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9277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28095-666F-7E4E-9BF0-026ACF7D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匯入資料到試算表</a:t>
            </a:r>
            <a:r>
              <a:rPr kumimoji="1" lang="en-US" altLang="zh-TW" dirty="0"/>
              <a:t>(2/2)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800" b="0" dirty="0"/>
              <a:t>結果如圖，共有近兩千筆記錄</a:t>
            </a:r>
            <a:endParaRPr lang="zh-TW" altLang="en-US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05000"/>
            <a:ext cx="6572250" cy="464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706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4CD77A-5E34-AD4F-B189-37B38AAA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應用範例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FB6D47-5A21-2740-B4C7-A27002069D9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搜集到這份資料後，就可以進行後續的處理及分析</a:t>
            </a:r>
            <a:endParaRPr lang="en-US" altLang="zh-TW" dirty="0"/>
          </a:p>
          <a:p>
            <a:pPr lvl="1"/>
            <a:r>
              <a:rPr lang="zh-TW" altLang="en-US" dirty="0"/>
              <a:t>例如：台北市政府就以這樣的開放資料製作出「住宅竊盜點位示意圖」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3A8954-933A-B64B-9B8E-EEFA3DEB3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496647"/>
            <a:ext cx="4191000" cy="336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94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E21DE-623B-D04A-91AC-F7A4050A8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11-2-2</a:t>
            </a:r>
            <a:r>
              <a:rPr lang="zh-TW" altLang="en-US" dirty="0"/>
              <a:t>　網路爬蟲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9FCCCC-4451-424F-8A72-0F4663F1808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網路爬蟲</a:t>
            </a:r>
            <a:endParaRPr lang="en-US" altLang="zh-TW" dirty="0"/>
          </a:p>
          <a:p>
            <a:pPr lvl="1"/>
            <a:r>
              <a:rPr lang="zh-TW" altLang="en-US" dirty="0"/>
              <a:t>可以設定時間，自動取得資料</a:t>
            </a:r>
            <a:endParaRPr lang="en-US" altLang="zh-TW" dirty="0"/>
          </a:p>
          <a:p>
            <a:pPr lvl="1"/>
            <a:r>
              <a:rPr lang="zh-TW" altLang="en-US" dirty="0"/>
              <a:t>儲存或馬上做資料處理</a:t>
            </a:r>
            <a:endParaRPr lang="en-US" altLang="zh-TW" dirty="0"/>
          </a:p>
          <a:p>
            <a:r>
              <a:rPr lang="zh-TW" altLang="en-US" dirty="0"/>
              <a:t>例如：分析社群網路、新聞報導等</a:t>
            </a:r>
          </a:p>
          <a:p>
            <a:pPr lvl="1"/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9734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157A92-4FE3-A145-99B7-295409117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Python</a:t>
            </a:r>
            <a:r>
              <a:rPr kumimoji="1" lang="zh-TW" altLang="en-US" dirty="0"/>
              <a:t>語言是資料分析的好工具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50BB41-2B6C-3049-B780-CF8BE46A074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資料科學的領域，</a:t>
            </a:r>
            <a:r>
              <a:rPr lang="en" altLang="zh-TW" dirty="0"/>
              <a:t>Python</a:t>
            </a:r>
            <a:r>
              <a:rPr lang="zh-TW" altLang="en-US" dirty="0"/>
              <a:t>可以說是最知名的工具之一</a:t>
            </a:r>
            <a:endParaRPr lang="en-US" altLang="zh-TW" dirty="0"/>
          </a:p>
          <a:p>
            <a:r>
              <a:rPr lang="en" altLang="zh-TW" dirty="0"/>
              <a:t>Python</a:t>
            </a:r>
            <a:r>
              <a:rPr lang="zh-TW" altLang="en-US" dirty="0"/>
              <a:t>擁有豐富的資料科學套件</a:t>
            </a:r>
            <a:endParaRPr lang="en-US" altLang="zh-TW" dirty="0"/>
          </a:p>
          <a:p>
            <a:pPr lvl="1"/>
            <a:r>
              <a:rPr lang="zh-TW" altLang="en-US" dirty="0"/>
              <a:t>網路爬蟲</a:t>
            </a:r>
            <a:endParaRPr lang="en-US" altLang="zh-TW" dirty="0"/>
          </a:p>
          <a:p>
            <a:pPr lvl="1"/>
            <a:r>
              <a:rPr lang="zh-TW" altLang="en-US" dirty="0"/>
              <a:t>視覺化工具</a:t>
            </a:r>
            <a:endParaRPr lang="en-US" altLang="zh-TW" dirty="0"/>
          </a:p>
          <a:p>
            <a:pPr lvl="1"/>
            <a:r>
              <a:rPr lang="zh-TW" altLang="en-US" dirty="0"/>
              <a:t>機器學習</a:t>
            </a:r>
            <a:endParaRPr lang="en-US" altLang="zh-TW" dirty="0"/>
          </a:p>
          <a:p>
            <a:pPr lvl="1"/>
            <a:r>
              <a:rPr lang="zh-TW" altLang="en-US" dirty="0"/>
              <a:t>深度學習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" altLang="zh-TW" dirty="0"/>
              <a:t>Python</a:t>
            </a:r>
            <a:r>
              <a:rPr lang="zh-TW" altLang="en-US" dirty="0"/>
              <a:t>來撰寫較為簡單、快速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512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783E1-3FE6-304D-86C3-ED910C0A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輸入資料到試算表</a:t>
            </a:r>
            <a:r>
              <a:rPr lang="en-US" altLang="zh-TW" dirty="0"/>
              <a:t>(1/2)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6C8A49-FD15-6D4C-B95E-36F9EC89B49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儲存格選取</a:t>
            </a:r>
            <a:endParaRPr lang="en-US" altLang="zh-TW" dirty="0"/>
          </a:p>
          <a:p>
            <a:pPr lvl="1"/>
            <a:r>
              <a:rPr lang="zh-TW" altLang="en-US" dirty="0"/>
              <a:t>單一儲存格：以滑鼠直接點選</a:t>
            </a:r>
          </a:p>
          <a:p>
            <a:pPr lvl="1"/>
            <a:r>
              <a:rPr lang="zh-TW" altLang="en-US" dirty="0"/>
              <a:t>不相鄰儲存格：按住 </a:t>
            </a:r>
            <a:r>
              <a:rPr lang="en" altLang="zh-TW" dirty="0"/>
              <a:t>Ctrl </a:t>
            </a:r>
            <a:r>
              <a:rPr lang="zh-TW" altLang="en-US" dirty="0"/>
              <a:t>鍵不放，逐一選取其他不連續的儲存格</a:t>
            </a:r>
          </a:p>
          <a:p>
            <a:pPr lvl="1"/>
            <a:r>
              <a:rPr lang="zh-TW" altLang="en-US" dirty="0"/>
              <a:t>相鄰儲存格：直接以滑鼠拖曳選取</a:t>
            </a:r>
          </a:p>
          <a:p>
            <a:r>
              <a:rPr lang="zh-TW" altLang="en-US" dirty="0"/>
              <a:t>輸入資料</a:t>
            </a:r>
            <a:endParaRPr lang="en-US" altLang="zh-TW" dirty="0"/>
          </a:p>
          <a:p>
            <a:pPr lvl="1"/>
            <a:r>
              <a:rPr lang="zh-TW" altLang="en-US" dirty="0"/>
              <a:t>直接輸入數值、文字或計算式</a:t>
            </a:r>
          </a:p>
          <a:p>
            <a:pPr lvl="1"/>
            <a:r>
              <a:rPr lang="zh-TW" altLang="en-US" dirty="0"/>
              <a:t>輸入計算式時，先輸入等號</a:t>
            </a:r>
            <a:endParaRPr lang="en-US" altLang="zh-TW" dirty="0"/>
          </a:p>
          <a:p>
            <a:pPr lvl="2"/>
            <a:r>
              <a:rPr lang="zh-TW" altLang="en-US" dirty="0"/>
              <a:t>例如：在儲存格</a:t>
            </a:r>
            <a:r>
              <a:rPr lang="en" altLang="zh-TW" dirty="0"/>
              <a:t>E3</a:t>
            </a:r>
            <a:r>
              <a:rPr lang="zh-TW" altLang="en-US" dirty="0"/>
              <a:t>中輸入「</a:t>
            </a:r>
            <a:r>
              <a:rPr lang="en-US" altLang="zh-TW" dirty="0"/>
              <a:t>=</a:t>
            </a:r>
            <a:r>
              <a:rPr lang="en" altLang="zh-TW" dirty="0"/>
              <a:t>D3*0.05</a:t>
            </a:r>
            <a:r>
              <a:rPr lang="zh-TW" altLang="en" dirty="0"/>
              <a:t>」</a:t>
            </a:r>
          </a:p>
          <a:p>
            <a:pPr lvl="1"/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67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A9821F-F28B-624A-B857-0203220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</a:t>
            </a:r>
            <a:r>
              <a:rPr kumimoji="1" lang="zh-TW" altLang="en-US" dirty="0"/>
              <a:t>語言是資料分析的好工具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C2EB3E1-42F1-C848-8801-88D39E1ABEC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08025" y="1475581"/>
            <a:ext cx="79629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56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D19868-8A7D-FC45-A74E-7900AB8EC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環境安裝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287CF2-E45D-F74E-97AD-A3631E2B810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/>
              <a:t>安裝</a:t>
            </a:r>
            <a:r>
              <a:rPr lang="en" altLang="zh-TW" dirty="0"/>
              <a:t>Anaconda</a:t>
            </a:r>
            <a:endParaRPr lang="en-US" altLang="zh-TW" dirty="0"/>
          </a:p>
          <a:p>
            <a:pPr lvl="1"/>
            <a:r>
              <a:rPr lang="zh-TW" altLang="en-US" dirty="0"/>
              <a:t>啟動</a:t>
            </a:r>
            <a:r>
              <a:rPr lang="en" altLang="zh-TW" dirty="0"/>
              <a:t>Anaconda Navigator</a:t>
            </a:r>
            <a:endParaRPr lang="en-US" altLang="zh-TW" dirty="0"/>
          </a:p>
          <a:p>
            <a:pPr lvl="1"/>
            <a:r>
              <a:rPr lang="zh-TW" altLang="en-US" dirty="0"/>
              <a:t>選擇開啟</a:t>
            </a:r>
            <a:r>
              <a:rPr lang="en" altLang="zh-TW" dirty="0" err="1"/>
              <a:t>Jupyter</a:t>
            </a:r>
            <a:r>
              <a:rPr lang="en" altLang="zh-TW" dirty="0"/>
              <a:t> Notebook</a:t>
            </a:r>
            <a:r>
              <a:rPr lang="zh-TW" altLang="en-US" dirty="0"/>
              <a:t>來撰寫</a:t>
            </a:r>
            <a:r>
              <a:rPr lang="en" altLang="zh-TW" dirty="0"/>
              <a:t>Python</a:t>
            </a:r>
            <a:r>
              <a:rPr lang="zh-TW" altLang="en-US" dirty="0"/>
              <a:t>程式碼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EF1FF0-6F09-C64F-BAFF-6B557D9FA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965130"/>
            <a:ext cx="6096000" cy="386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50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2EAB8-9118-A74A-96D1-A2EB06B9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程式碼撰寫</a:t>
            </a:r>
            <a:r>
              <a:rPr lang="en-US" altLang="zh-TW" dirty="0"/>
              <a:t>(1/2)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37B62B-E94F-F140-A15A-32CF137201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/>
              <a:t>開啟</a:t>
            </a:r>
            <a:r>
              <a:rPr lang="en" altLang="zh-TW" dirty="0" err="1"/>
              <a:t>Jupyter</a:t>
            </a:r>
            <a:r>
              <a:rPr lang="en" altLang="zh-TW" dirty="0"/>
              <a:t> Notebook</a:t>
            </a:r>
            <a:r>
              <a:rPr lang="zh-TW" altLang="en" dirty="0"/>
              <a:t>，</a:t>
            </a:r>
            <a:r>
              <a:rPr lang="zh-TW" altLang="en-US" dirty="0"/>
              <a:t>找到我們要的資料夾後，按下右上角的「</a:t>
            </a:r>
            <a:r>
              <a:rPr lang="en" altLang="zh-TW" dirty="0">
                <a:solidFill>
                  <a:srgbClr val="FF0000"/>
                </a:solidFill>
              </a:rPr>
              <a:t>New / Python3</a:t>
            </a:r>
            <a:r>
              <a:rPr lang="zh-TW" altLang="en" dirty="0"/>
              <a:t>」</a:t>
            </a:r>
            <a:endParaRPr lang="en-US" altLang="zh-TW" dirty="0"/>
          </a:p>
          <a:p>
            <a:pPr lvl="1"/>
            <a:r>
              <a:rPr lang="zh-TW" altLang="en-US" dirty="0"/>
              <a:t>就可以打開一個新的筆記本了。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CAC845-9B59-B842-8FBE-D35FA631E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26208"/>
            <a:ext cx="7772400" cy="40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12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1DA0AF-B99A-FD4A-8073-2151CF90A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程式碼撰寫</a:t>
            </a:r>
            <a:r>
              <a:rPr lang="en-US" altLang="zh-TW" dirty="0"/>
              <a:t>(2/2)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C5D8F4-110A-1942-ABAB-E70C4668A0F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在第一個區塊（</a:t>
            </a:r>
            <a:r>
              <a:rPr lang="en" altLang="zh-TW" dirty="0"/>
              <a:t>Cell</a:t>
            </a:r>
            <a:r>
              <a:rPr lang="zh-TW" altLang="en" dirty="0"/>
              <a:t>）</a:t>
            </a:r>
            <a:endParaRPr lang="en-US" altLang="zh-TW" dirty="0"/>
          </a:p>
          <a:p>
            <a:pPr lvl="1"/>
            <a:r>
              <a:rPr lang="zh-TW" altLang="en-US" dirty="0"/>
              <a:t>輸入</a:t>
            </a:r>
            <a:r>
              <a:rPr lang="en" altLang="zh-TW" dirty="0"/>
              <a:t>print('</a:t>
            </a:r>
            <a:r>
              <a:rPr lang="zh-TW" altLang="en-US" dirty="0"/>
              <a:t>哈囉 資訊科技</a:t>
            </a:r>
            <a:r>
              <a:rPr lang="en-US" altLang="zh-TW" dirty="0"/>
              <a:t>!!’)</a:t>
            </a:r>
          </a:p>
          <a:p>
            <a:pPr lvl="1"/>
            <a:r>
              <a:rPr lang="zh-TW" altLang="en-US" dirty="0"/>
              <a:t>接著按下</a:t>
            </a:r>
            <a:r>
              <a:rPr lang="en" altLang="zh-TW" dirty="0"/>
              <a:t>Shift + Enter </a:t>
            </a:r>
            <a:endParaRPr lang="en-US" altLang="zh-TW" dirty="0"/>
          </a:p>
          <a:p>
            <a:pPr lvl="1"/>
            <a:r>
              <a:rPr lang="zh-TW" altLang="en-US" dirty="0"/>
              <a:t>區塊下方就會印出引號（</a:t>
            </a:r>
            <a:r>
              <a:rPr lang="en-US" altLang="zh-TW" dirty="0"/>
              <a:t>' '</a:t>
            </a:r>
            <a:r>
              <a:rPr lang="zh-TW" altLang="en-US" dirty="0"/>
              <a:t>）內的文字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C931A1A-69FD-DC49-8709-21941A0B6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657600"/>
            <a:ext cx="5410200" cy="306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53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E17E1-C34A-0C48-8C0F-2C51DB6C2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實例演練－網路爬蟲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800" b="0" dirty="0"/>
              <a:t>我們來練習從臺北市政府資料開放平台，取得空氣盒子的即時開放資料。我們將用六行程式碼完成這項任務。</a:t>
            </a:r>
            <a:endParaRPr lang="zh-TW" altLang="en-US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67000"/>
            <a:ext cx="8006204" cy="407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152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0EB65D-8568-824D-B51C-FA74B9AA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取得空氣盒子即時偵測資料的網址</a:t>
            </a:r>
            <a:r>
              <a:rPr lang="en-US" altLang="zh-TW" sz="3600" dirty="0"/>
              <a:t>(1/2)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302752" cy="482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Step 01 </a:t>
            </a:r>
            <a:r>
              <a:rPr lang="zh-TW" altLang="en-US" sz="2400" b="0" dirty="0"/>
              <a:t>取得空氣盒子即時偵測資料的網址</a:t>
            </a:r>
          </a:p>
          <a:p>
            <a:pPr marL="0" indent="0">
              <a:buNone/>
            </a:pPr>
            <a:r>
              <a:rPr lang="en-US" altLang="zh-TW" sz="2400" b="0" dirty="0"/>
              <a:t>https://tpairbox.blob.core.windows.net/blobfs/AirBoxData_V3.gz</a:t>
            </a:r>
          </a:p>
          <a:p>
            <a:pPr marL="0" indent="0" algn="l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1</a:t>
            </a:r>
            <a:r>
              <a:rPr lang="en-US" altLang="zh-TW" sz="2400" dirty="0"/>
              <a:t> </a:t>
            </a:r>
            <a:r>
              <a:rPr lang="zh-TW" altLang="en-US" sz="2000" b="0" dirty="0"/>
              <a:t>搜尋「台北 空氣盒子</a:t>
            </a:r>
            <a:br>
              <a:rPr lang="en-US" altLang="zh-TW" sz="2000" b="0" dirty="0"/>
            </a:br>
            <a:r>
              <a:rPr lang="zh-TW" altLang="en-US" sz="2000" b="0" dirty="0"/>
              <a:t>開放平台」</a:t>
            </a:r>
          </a:p>
          <a:p>
            <a:pPr marL="0" indent="0" algn="l">
              <a:buNone/>
            </a:pPr>
            <a:r>
              <a:rPr lang="en-US" altLang="zh-TW" sz="2000" dirty="0">
                <a:solidFill>
                  <a:srgbClr val="00B0F0"/>
                </a:solidFill>
              </a:rPr>
              <a:t>2</a:t>
            </a:r>
            <a:r>
              <a:rPr lang="en-US" altLang="zh-TW" sz="2000" dirty="0"/>
              <a:t> </a:t>
            </a:r>
            <a:r>
              <a:rPr lang="zh-TW" altLang="en-US" sz="2000" b="0" dirty="0"/>
              <a:t>點選「</a:t>
            </a:r>
            <a:r>
              <a:rPr lang="en-US" altLang="zh-TW" sz="2000" b="0" dirty="0" err="1"/>
              <a:t>AirBox</a:t>
            </a:r>
            <a:r>
              <a:rPr lang="zh-TW" altLang="en-US" sz="2000" b="0" dirty="0"/>
              <a:t>即時偵</a:t>
            </a:r>
            <a:br>
              <a:rPr lang="en-US" altLang="zh-TW" sz="2000" b="0" dirty="0"/>
            </a:br>
            <a:r>
              <a:rPr lang="zh-TW" altLang="en-US" sz="2000" b="0" dirty="0"/>
              <a:t>測資料」</a:t>
            </a:r>
            <a:endParaRPr lang="zh-TW" alt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285999"/>
            <a:ext cx="5715000" cy="424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887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2384A9-7220-7F4F-B584-3C604FA7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取得空氣盒子即時偵測資料的網址</a:t>
            </a:r>
            <a:r>
              <a:rPr lang="en-US" altLang="zh-TW" sz="3600" dirty="0"/>
              <a:t>(2/2)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 </a:t>
            </a:r>
            <a:r>
              <a:rPr lang="zh-TW" altLang="en-US" sz="2800" b="0" dirty="0"/>
              <a:t>複製「資料存取網址」</a:t>
            </a:r>
            <a:endParaRPr lang="zh-TW" altLang="en-US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6767558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645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AA008-CE13-B647-A492-5B32EDF9E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爬蟲撰寫──</a:t>
            </a:r>
            <a:r>
              <a:rPr lang="en" altLang="zh-TW" dirty="0"/>
              <a:t>requests</a:t>
            </a:r>
            <a:r>
              <a:rPr lang="zh-TW" altLang="en-US" dirty="0"/>
              <a:t>套件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02 </a:t>
            </a:r>
            <a:r>
              <a:rPr lang="zh-TW" altLang="en-US" b="0" dirty="0"/>
              <a:t>爬蟲撰寫──</a:t>
            </a:r>
            <a:r>
              <a:rPr lang="en-US" altLang="zh-TW" dirty="0"/>
              <a:t>requests</a:t>
            </a:r>
            <a:r>
              <a:rPr lang="zh-TW" altLang="en-US" b="0" dirty="0"/>
              <a:t>套件</a:t>
            </a:r>
          </a:p>
          <a:p>
            <a:pPr marL="0" indent="1347788">
              <a:buNone/>
            </a:pPr>
            <a:r>
              <a:rPr lang="zh-TW" altLang="en-US" b="0" dirty="0"/>
              <a:t>在第一個區塊輸入程式，按下 </a:t>
            </a:r>
            <a:r>
              <a:rPr lang="en-US" altLang="zh-TW" b="0" dirty="0"/>
              <a:t>Shift + Enter </a:t>
            </a:r>
            <a:r>
              <a:rPr lang="zh-TW" altLang="en-US" b="0" dirty="0"/>
              <a:t>來執行。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322" y="3276600"/>
            <a:ext cx="6553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0289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E75C67-14D2-C24E-B73C-EF584BE89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取得</a:t>
            </a:r>
            <a:r>
              <a:rPr lang="en" altLang="zh-TW" dirty="0"/>
              <a:t>JSON</a:t>
            </a:r>
            <a:r>
              <a:rPr lang="zh-TW" altLang="en-US" dirty="0"/>
              <a:t>格式資料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03 </a:t>
            </a:r>
            <a:r>
              <a:rPr lang="zh-TW" altLang="en-US" b="0" dirty="0"/>
              <a:t>取得</a:t>
            </a:r>
            <a:r>
              <a:rPr lang="en-US" altLang="zh-TW" b="0" dirty="0"/>
              <a:t>JSON</a:t>
            </a:r>
            <a:r>
              <a:rPr lang="zh-TW" altLang="en-US" b="0" dirty="0"/>
              <a:t>格式資料</a:t>
            </a:r>
          </a:p>
          <a:p>
            <a:pPr marL="0" indent="1347788">
              <a:buNone/>
            </a:pPr>
            <a:r>
              <a:rPr lang="zh-TW" altLang="en-US" b="0" dirty="0"/>
              <a:t>在第二個區塊輸入兩行程式，按下 </a:t>
            </a:r>
            <a:r>
              <a:rPr lang="en-US" altLang="zh-TW" b="0" dirty="0"/>
              <a:t>Shift + Enter </a:t>
            </a:r>
            <a:r>
              <a:rPr lang="zh-TW" altLang="en-US" b="0" dirty="0"/>
              <a:t>來執行。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47999"/>
            <a:ext cx="7467600" cy="371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563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720484-1852-CA43-98C9-93FD077E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觀察資料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F3DA371-CEE6-A64F-899D-4A6EBE1CAC7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50405" y="1412875"/>
            <a:ext cx="7678139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26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649EB-ECBD-1A4F-9312-AEA2ABD5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輸入資料到試算表</a:t>
            </a:r>
            <a:r>
              <a:rPr lang="en-US" altLang="zh-TW" dirty="0"/>
              <a:t>(2/2)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D1DA61-AAE2-B740-8078-8DDC3850EE9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拖曳填滿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BCDE3E-2BF6-F04A-9ACD-39D448ED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057400"/>
            <a:ext cx="7138906" cy="46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845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7CD853-0610-FB4C-A01A-31E41793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寫入檔案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04 </a:t>
            </a:r>
            <a:r>
              <a:rPr lang="zh-TW" altLang="en-US" b="0" dirty="0"/>
              <a:t>寫入檔案</a:t>
            </a:r>
          </a:p>
          <a:p>
            <a:pPr marL="0" indent="1347788">
              <a:buNone/>
            </a:pPr>
            <a:r>
              <a:rPr lang="zh-TW" altLang="en-US" b="0" dirty="0"/>
              <a:t>在第三個區塊輸入四行程式，按下 </a:t>
            </a:r>
            <a:r>
              <a:rPr lang="en-US" altLang="zh-TW" b="0" dirty="0"/>
              <a:t>Shift + Enter </a:t>
            </a:r>
            <a:r>
              <a:rPr lang="zh-TW" altLang="en-US" b="0" dirty="0"/>
              <a:t>來執行。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24200"/>
            <a:ext cx="8154636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714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0E9172-8910-9841-A4FD-D03EF9655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FFC97-5E96-294D-8416-4BC2A631700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執行完這個區塊的程式後，我們可以在檔案總管中找到剛剛儲存的</a:t>
            </a:r>
            <a:r>
              <a:rPr lang="en" altLang="zh-TW" dirty="0"/>
              <a:t>CSV</a:t>
            </a:r>
            <a:r>
              <a:rPr lang="zh-TW" altLang="en-US" dirty="0"/>
              <a:t>檔。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DE34926-F8B9-8B4E-9AA5-F7964C4FD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8312"/>
            <a:ext cx="7480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72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0A5EF-197E-C445-802E-FFC2903A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處理分析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43C5E6-2257-4441-BA94-EC4705EB433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我們可以用</a:t>
            </a:r>
            <a:r>
              <a:rPr lang="en" altLang="zh-TW" dirty="0"/>
              <a:t>Microsoft Excel</a:t>
            </a:r>
            <a:r>
              <a:rPr lang="zh-TW" altLang="en-US" dirty="0"/>
              <a:t>或</a:t>
            </a:r>
            <a:r>
              <a:rPr lang="en" altLang="zh-TW" dirty="0"/>
              <a:t>Google</a:t>
            </a:r>
            <a:r>
              <a:rPr lang="zh-TW" altLang="en-US" dirty="0"/>
              <a:t>試算表開啟這個</a:t>
            </a:r>
            <a:r>
              <a:rPr lang="en" altLang="zh-TW" dirty="0"/>
              <a:t>CSV</a:t>
            </a:r>
            <a:r>
              <a:rPr lang="zh-TW" altLang="en-US" dirty="0"/>
              <a:t>檔，做進一步的處理或分析。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06ABB0-11F2-0748-A130-190E6AEB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98" y="2514600"/>
            <a:ext cx="59055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8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F6FCF97-F4A3-7642-8D6A-24D039EEA35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07205" y="1600200"/>
            <a:ext cx="8153400" cy="16613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18C24BD-BC7C-1549-B488-FB367969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261525"/>
            <a:ext cx="5410200" cy="3429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A42BD-2963-9A45-B1AF-A51D1353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2707F5D-3965-824A-87D3-EEB34C57465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95869" y="1412875"/>
            <a:ext cx="7987211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19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實例演練－零用錢預測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b="0" dirty="0"/>
              <a:t>最近小夫老是向大家炫耀自己的四軸飛行器，胖虎忌妒之餘，決定自己存</a:t>
            </a:r>
            <a:r>
              <a:rPr lang="en-US" altLang="zh-TW" b="0" dirty="0"/>
              <a:t>3000</a:t>
            </a:r>
            <a:r>
              <a:rPr lang="zh-TW" altLang="en-US" b="0" dirty="0"/>
              <a:t>元買一台。胖虎跟媽媽提議，週六下午在家裡的雜貨店幫忙，領取當天營業額的</a:t>
            </a:r>
            <a:r>
              <a:rPr lang="en-US" altLang="zh-TW" b="0" dirty="0"/>
              <a:t>10%</a:t>
            </a:r>
            <a:r>
              <a:rPr lang="zh-TW" altLang="en-US" b="0" dirty="0"/>
              <a:t>做為零用錢。胖虎媽媽驚喜之餘，又覺得胖虎提出的酬勞太高，最終兩人達成協議：「胖虎週六、日下午都不准出去玩，必須待在店裡幫忙，而零用錢從營業額的</a:t>
            </a:r>
            <a:r>
              <a:rPr lang="en-US" altLang="zh-TW" b="0" dirty="0"/>
              <a:t>10%</a:t>
            </a:r>
            <a:r>
              <a:rPr lang="zh-TW" altLang="en-US" b="0" dirty="0"/>
              <a:t>降為</a:t>
            </a:r>
            <a:r>
              <a:rPr lang="en-US" altLang="zh-TW" b="0" dirty="0"/>
              <a:t>5%</a:t>
            </a:r>
            <a:r>
              <a:rPr lang="zh-TW" altLang="en-US" b="0" dirty="0"/>
              <a:t>」。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71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實例演練－零用錢預測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b="0" dirty="0"/>
              <a:t>資料搜集：兩個月以來，共</a:t>
            </a:r>
            <a:r>
              <a:rPr lang="en-US" altLang="zh-TW" b="0" dirty="0"/>
              <a:t>18</a:t>
            </a:r>
            <a:r>
              <a:rPr lang="zh-TW" altLang="en-US" b="0" dirty="0"/>
              <a:t>次的營業額數據。</a:t>
            </a:r>
          </a:p>
          <a:p>
            <a:r>
              <a:rPr lang="zh-TW" altLang="en-US" b="0" dirty="0"/>
              <a:t>資料處理：</a:t>
            </a:r>
            <a:endParaRPr lang="en-US" altLang="zh-TW" b="0" dirty="0"/>
          </a:p>
          <a:p>
            <a:pPr marL="834390" lvl="1" indent="-514350">
              <a:buFont typeface="Wingdings" panose="05000000000000000000" pitchFamily="2" charset="2"/>
              <a:buAutoNum type="circleNumWdWhitePlain"/>
            </a:pPr>
            <a:r>
              <a:rPr lang="zh-TW" altLang="en-US" b="0" dirty="0"/>
              <a:t>資料清理 </a:t>
            </a:r>
            <a:endParaRPr lang="en-US" altLang="zh-TW" b="0" dirty="0"/>
          </a:p>
          <a:p>
            <a:pPr marL="834390" lvl="1" indent="-514350">
              <a:buFont typeface="Wingdings" panose="05000000000000000000" pitchFamily="2" charset="2"/>
              <a:buAutoNum type="circleNumWdWhitePlain"/>
            </a:pPr>
            <a:r>
              <a:rPr lang="zh-TW" altLang="en-US" b="0" dirty="0"/>
              <a:t>由營業額算出打工薪水</a:t>
            </a:r>
            <a:endParaRPr lang="en-US" altLang="zh-TW" b="0" dirty="0"/>
          </a:p>
          <a:p>
            <a:pPr marL="834390" lvl="1" indent="-514350">
              <a:buFont typeface="Wingdings" panose="05000000000000000000" pitchFamily="2" charset="2"/>
              <a:buAutoNum type="circleNumWdWhitePlain"/>
            </a:pPr>
            <a:r>
              <a:rPr lang="zh-TW" altLang="en-US" b="0" dirty="0"/>
              <a:t>累計薪水</a:t>
            </a:r>
            <a:endParaRPr lang="en-US" altLang="zh-TW" b="0" dirty="0"/>
          </a:p>
          <a:p>
            <a:pPr marL="834390" lvl="1" indent="-514350">
              <a:buFont typeface="Wingdings" panose="05000000000000000000" pitchFamily="2" charset="2"/>
              <a:buAutoNum type="circleNumWdWhitePlain"/>
            </a:pPr>
            <a:r>
              <a:rPr lang="zh-TW" altLang="en-US" b="0" dirty="0"/>
              <a:t>視覺化圖表</a:t>
            </a:r>
          </a:p>
          <a:p>
            <a:r>
              <a:rPr lang="zh-TW" altLang="en-US" b="0" dirty="0"/>
              <a:t>資料分析：</a:t>
            </a:r>
            <a:endParaRPr lang="en-US" altLang="zh-TW" b="0" dirty="0"/>
          </a:p>
          <a:p>
            <a:pPr marL="834390" lvl="1" indent="-514350">
              <a:buFont typeface="Wingdings" panose="05000000000000000000" pitchFamily="2" charset="2"/>
              <a:buAutoNum type="circleNumWdWhitePlain"/>
            </a:pPr>
            <a:r>
              <a:rPr lang="zh-TW" altLang="en-US" b="0" dirty="0"/>
              <a:t>是否已湊足</a:t>
            </a:r>
            <a:r>
              <a:rPr lang="en-US" altLang="zh-TW" b="0" dirty="0"/>
              <a:t>3000</a:t>
            </a:r>
            <a:r>
              <a:rPr lang="zh-TW" altLang="en-US" b="0" dirty="0"/>
              <a:t>元</a:t>
            </a:r>
            <a:endParaRPr lang="en-US" altLang="zh-TW" b="0" dirty="0"/>
          </a:p>
          <a:p>
            <a:pPr marL="834390" lvl="1" indent="-514350">
              <a:buFont typeface="Wingdings" panose="05000000000000000000" pitchFamily="2" charset="2"/>
              <a:buAutoNum type="circleNumWdWhitePlain"/>
            </a:pPr>
            <a:r>
              <a:rPr lang="zh-TW" altLang="en-US" b="0" dirty="0"/>
              <a:t>預測還要打工多少次</a:t>
            </a:r>
            <a:endParaRPr lang="en-US" altLang="zh-TW" b="0" dirty="0"/>
          </a:p>
          <a:p>
            <a:pPr marL="834390" lvl="1" indent="-514350">
              <a:buFont typeface="Wingdings" panose="05000000000000000000" pitchFamily="2" charset="2"/>
              <a:buAutoNum type="circleNumWdWhitePlain"/>
            </a:pPr>
            <a:r>
              <a:rPr lang="zh-TW" altLang="en-US" b="0" dirty="0"/>
              <a:t>有何新的發現</a:t>
            </a:r>
          </a:p>
          <a:p>
            <a:r>
              <a:rPr lang="zh-TW" altLang="en-US" b="0" dirty="0"/>
              <a:t>採取行動：採取什麼行動讓目標儘快達成。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5211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CBD69B-B28C-6E44-8AB7-F20C0ED72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實例演練－零用錢預測預計結果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0" dirty="0"/>
              <a:t>以下我們從資料搜集開始，逐項實作，預計結果如下：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實際的資料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預測的資料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薪水的折線圖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4</a:t>
            </a:r>
            <a:r>
              <a:rPr lang="en-US" altLang="zh-TW" sz="2800" dirty="0"/>
              <a:t> </a:t>
            </a:r>
            <a:r>
              <a:rPr lang="zh-TW" altLang="en-US" sz="2800" b="0" dirty="0"/>
              <a:t>趨勢方程式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2A336A4-70A1-C347-8FF1-631537C93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436755"/>
            <a:ext cx="5857956" cy="381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4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B0B167-0505-0B45-ACC1-8A942829C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455152" cy="818362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資料搜集：填入兩個月的營業額，共</a:t>
            </a:r>
            <a:r>
              <a:rPr lang="en-US" altLang="zh-TW" sz="3200" dirty="0"/>
              <a:t>18</a:t>
            </a:r>
            <a:r>
              <a:rPr lang="zh-TW" altLang="en-US" sz="3200" dirty="0"/>
              <a:t>筆紀錄</a:t>
            </a:r>
            <a:endParaRPr kumimoji="1" lang="zh-TW" altLang="en-US" sz="3200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02 </a:t>
            </a:r>
            <a:r>
              <a:rPr lang="zh-TW" altLang="en-US" b="0" dirty="0"/>
              <a:t>資料搜集：填入兩個月的營業額，共</a:t>
            </a:r>
            <a:r>
              <a:rPr lang="en-US" altLang="zh-TW" b="0" dirty="0"/>
              <a:t>18</a:t>
            </a:r>
            <a:r>
              <a:rPr lang="zh-TW" altLang="en-US" b="0" dirty="0"/>
              <a:t>筆紀錄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CFD8A2-3902-D240-BB76-16F9B746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941086"/>
            <a:ext cx="5942326" cy="47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88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13057</TotalTime>
  <Words>1631</Words>
  <Application>Microsoft Macintosh PowerPoint</Application>
  <PresentationFormat>如螢幕大小 (4:3)</PresentationFormat>
  <Paragraphs>195</Paragraphs>
  <Slides>54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0" baseType="lpstr">
      <vt:lpstr>Calibri</vt:lpstr>
      <vt:lpstr>Times New Roman</vt:lpstr>
      <vt:lpstr>Tw Cen MT</vt:lpstr>
      <vt:lpstr>Wingdings</vt:lpstr>
      <vt:lpstr>Wingdings 2</vt:lpstr>
      <vt:lpstr>04E78Sample</vt:lpstr>
      <vt:lpstr>第11章　資料處理及分析實作</vt:lpstr>
      <vt:lpstr>11-1　零用錢的預測</vt:lpstr>
      <vt:lpstr>試算表</vt:lpstr>
      <vt:lpstr>輸入資料到試算表(1/2)</vt:lpstr>
      <vt:lpstr>輸入資料到試算表(2/2)</vt:lpstr>
      <vt:lpstr>實例演練－零用錢預測</vt:lpstr>
      <vt:lpstr>實例演練－零用錢預測</vt:lpstr>
      <vt:lpstr>實例演練－零用錢預測預計結果</vt:lpstr>
      <vt:lpstr>資料搜集：填入兩個月的營業額，共18筆紀錄</vt:lpstr>
      <vt:lpstr>資料處理：資料清理(1/2)</vt:lpstr>
      <vt:lpstr>資料處理：資料清理(2/2)</vt:lpstr>
      <vt:lpstr>資料處理：由營業額算出打工薪水(1/2)</vt:lpstr>
      <vt:lpstr>資料處理：由營業額算出打工薪水(2/2)</vt:lpstr>
      <vt:lpstr>資料處理：累計薪水(1/5)</vt:lpstr>
      <vt:lpstr>資料處理：累計薪水(2/5)</vt:lpstr>
      <vt:lpstr>資料處理：累計薪水(3/5)</vt:lpstr>
      <vt:lpstr>資料處理：累計薪水(4/5)</vt:lpstr>
      <vt:lpstr>資料處理：累計薪水(5/5)</vt:lpstr>
      <vt:lpstr>資料處理：視覺化圖表(1/3)</vt:lpstr>
      <vt:lpstr>資料處理：視覺化圖表(2/3)</vt:lpstr>
      <vt:lpstr>資料處理：視覺化圖表(3/3)</vt:lpstr>
      <vt:lpstr>資料分析：是否已湊足3000元</vt:lpstr>
      <vt:lpstr>資料分析：預測還要打工多少次(1/2)</vt:lpstr>
      <vt:lpstr>資料分析：預測還要打工多少次(2/2)</vt:lpstr>
      <vt:lpstr>資料分析：有何新的發現</vt:lpstr>
      <vt:lpstr>資料分析：有何新的發現</vt:lpstr>
      <vt:lpstr>採取行動</vt:lpstr>
      <vt:lpstr>採取行動</vt:lpstr>
      <vt:lpstr>PowerPoint 簡報</vt:lpstr>
      <vt:lpstr>PowerPoint 簡報</vt:lpstr>
      <vt:lpstr>※11-2　開放資料的取得</vt:lpstr>
      <vt:lpstr>11-2-1　手動下載－實例演練</vt:lpstr>
      <vt:lpstr>11-2-1　手動下載－實例演練</vt:lpstr>
      <vt:lpstr>從開放平台下載</vt:lpstr>
      <vt:lpstr>匯入資料到試算表(1/2)</vt:lpstr>
      <vt:lpstr>匯入資料到試算表(2/2)</vt:lpstr>
      <vt:lpstr>應用範例</vt:lpstr>
      <vt:lpstr>11-2-2　網路爬蟲</vt:lpstr>
      <vt:lpstr>Python語言是資料分析的好工具</vt:lpstr>
      <vt:lpstr>Python語言是資料分析的好工具</vt:lpstr>
      <vt:lpstr>Python環境安裝</vt:lpstr>
      <vt:lpstr>Python程式碼撰寫(1/2)</vt:lpstr>
      <vt:lpstr>Python程式碼撰寫(2/2)</vt:lpstr>
      <vt:lpstr>實例演練－網路爬蟲</vt:lpstr>
      <vt:lpstr>取得空氣盒子即時偵測資料的網址(1/2)</vt:lpstr>
      <vt:lpstr>取得空氣盒子即時偵測資料的網址(2/2)</vt:lpstr>
      <vt:lpstr>爬蟲撰寫──requests套件</vt:lpstr>
      <vt:lpstr>取得JSON格式資料</vt:lpstr>
      <vt:lpstr>觀察資料</vt:lpstr>
      <vt:lpstr>寫入檔案</vt:lpstr>
      <vt:lpstr>執行結果</vt:lpstr>
      <vt:lpstr>處理分析</vt:lpstr>
      <vt:lpstr>實力挑戰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Microsoft Office User</cp:lastModifiedBy>
  <cp:revision>466</cp:revision>
  <cp:lastPrinted>2019-03-05T08:07:49Z</cp:lastPrinted>
  <dcterms:created xsi:type="dcterms:W3CDTF">2012-12-17T09:47:55Z</dcterms:created>
  <dcterms:modified xsi:type="dcterms:W3CDTF">2019-09-02T00:15:48Z</dcterms:modified>
</cp:coreProperties>
</file>